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Extra Bold"/>
      <p:regular r:id="rId17"/>
    </p:embeddedFont>
    <p:embeddedFont>
      <p:font typeface="Fraunces Extra Bold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2-7.png>
</file>

<file path=ppt/media/image-2-8.sv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image" Target="../media/image-2-7.png"/><Relationship Id="rId8" Type="http://schemas.openxmlformats.org/officeDocument/2006/relationships/image" Target="../media/image-2-8.svg"/><Relationship Id="rId9" Type="http://schemas.openxmlformats.org/officeDocument/2006/relationships/slideLayout" Target="../slideLayouts/slideLayout3.xml"/><Relationship Id="rId10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hyperlink" Target="https://git-scm.com" TargetMode="External"/><Relationship Id="rId2" Type="http://schemas.openxmlformats.org/officeDocument/2006/relationships/image" Target="../media/image-3-1.png"/><Relationship Id="rId3" Type="http://schemas.openxmlformats.org/officeDocument/2006/relationships/image" Target="../media/image-3-2.png"/><Relationship Id="rId4" Type="http://schemas.openxmlformats.org/officeDocument/2006/relationships/image" Target="../media/image-3-3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Git: Sistem Kontrol Versi Terdistribusi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 adalah sistem kontrol versi terdistribusi (DVCS) yang diciptakan oleh Linus Torvalds. Ini adalah alat penting untuk melacak perubahan file, kolaborasi tim, dan mengelola versi kode secara efisien.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099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89196"/>
            <a:ext cx="5178385" cy="481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Studi Kasus &amp; Kesimpulan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793790" y="3816906"/>
            <a:ext cx="13042821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Studi Kasus: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Membuat proyek Python sederhana.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793790" y="4286488"/>
            <a:ext cx="13042821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Buat repo dan init: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init proyek-py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93790" y="4651891"/>
            <a:ext cx="13042821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Buat file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app.py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dan commit.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93790" y="5017294"/>
            <a:ext cx="13042821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Tambah fitur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login.py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di branch baru.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93790" y="5382697"/>
            <a:ext cx="13042821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Merge branch ke main setelah selesai.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93790" y="5725239"/>
            <a:ext cx="13042821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Push ke GitHub untuk kolaborasi tim.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93790" y="6256258"/>
            <a:ext cx="291834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 Memungkinkan:</a:t>
            </a:r>
            <a:endParaRPr lang="en-US" sz="2250" dirty="0"/>
          </a:p>
        </p:txBody>
      </p:sp>
      <p:sp>
        <p:nvSpPr>
          <p:cNvPr id="11" name="Shape 8"/>
          <p:cNvSpPr/>
          <p:nvPr/>
        </p:nvSpPr>
        <p:spPr>
          <a:xfrm>
            <a:off x="793790" y="6863477"/>
            <a:ext cx="13042821" cy="686752"/>
          </a:xfrm>
          <a:prstGeom prst="roundRect">
            <a:avLst>
              <a:gd name="adj" fmla="val 25267"/>
            </a:avLst>
          </a:prstGeom>
          <a:solidFill>
            <a:srgbClr val="E8F3E8"/>
          </a:solidFill>
          <a:ln/>
        </p:spPr>
      </p:sp>
      <p:sp>
        <p:nvSpPr>
          <p:cNvPr id="12" name="Shape 9"/>
          <p:cNvSpPr/>
          <p:nvPr/>
        </p:nvSpPr>
        <p:spPr>
          <a:xfrm>
            <a:off x="793790" y="6863477"/>
            <a:ext cx="4347567" cy="686752"/>
          </a:xfrm>
          <a:prstGeom prst="roundRect">
            <a:avLst>
              <a:gd name="adj" fmla="val 25267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986552" y="7056239"/>
            <a:ext cx="301371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Manajemen Versi Efisien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5141357" y="6863477"/>
            <a:ext cx="4347567" cy="686752"/>
          </a:xfrm>
          <a:prstGeom prst="rect">
            <a:avLst/>
          </a:prstGeom>
          <a:solidFill>
            <a:srgbClr val="E8F3E8"/>
          </a:solidFill>
          <a:ln/>
        </p:spPr>
      </p:sp>
      <p:sp>
        <p:nvSpPr>
          <p:cNvPr id="15" name="Shape 12"/>
          <p:cNvSpPr/>
          <p:nvPr/>
        </p:nvSpPr>
        <p:spPr>
          <a:xfrm>
            <a:off x="5141357" y="6863477"/>
            <a:ext cx="22860" cy="686752"/>
          </a:xfrm>
          <a:prstGeom prst="roundRect">
            <a:avLst>
              <a:gd name="adj" fmla="val 759068"/>
            </a:avLst>
          </a:prstGeom>
          <a:solidFill>
            <a:srgbClr val="CED9CE"/>
          </a:solidFill>
          <a:ln/>
        </p:spPr>
      </p:sp>
      <p:sp>
        <p:nvSpPr>
          <p:cNvPr id="16" name="Text 13"/>
          <p:cNvSpPr/>
          <p:nvPr/>
        </p:nvSpPr>
        <p:spPr>
          <a:xfrm>
            <a:off x="5334119" y="7056239"/>
            <a:ext cx="287928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Kolaborasi Terstruktur</a:t>
            </a:r>
            <a:endParaRPr lang="en-US" sz="1850" dirty="0"/>
          </a:p>
        </p:txBody>
      </p:sp>
      <p:sp>
        <p:nvSpPr>
          <p:cNvPr id="17" name="Shape 14"/>
          <p:cNvSpPr/>
          <p:nvPr/>
        </p:nvSpPr>
        <p:spPr>
          <a:xfrm>
            <a:off x="9488924" y="6863477"/>
            <a:ext cx="4347567" cy="686752"/>
          </a:xfrm>
          <a:prstGeom prst="rect">
            <a:avLst/>
          </a:prstGeom>
          <a:solidFill>
            <a:srgbClr val="E8F3E8"/>
          </a:solidFill>
          <a:ln/>
        </p:spPr>
      </p:sp>
      <p:sp>
        <p:nvSpPr>
          <p:cNvPr id="18" name="Shape 15"/>
          <p:cNvSpPr/>
          <p:nvPr/>
        </p:nvSpPr>
        <p:spPr>
          <a:xfrm>
            <a:off x="9488924" y="6863477"/>
            <a:ext cx="22860" cy="686752"/>
          </a:xfrm>
          <a:prstGeom prst="roundRect">
            <a:avLst>
              <a:gd name="adj" fmla="val 759068"/>
            </a:avLst>
          </a:prstGeom>
          <a:solidFill>
            <a:srgbClr val="CED9CE"/>
          </a:solidFill>
          <a:ln/>
        </p:spPr>
      </p:sp>
      <p:sp>
        <p:nvSpPr>
          <p:cNvPr id="19" name="Text 16"/>
          <p:cNvSpPr/>
          <p:nvPr/>
        </p:nvSpPr>
        <p:spPr>
          <a:xfrm>
            <a:off x="9681686" y="7056239"/>
            <a:ext cx="313313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Tracking &amp; Rollback Data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5574"/>
            <a:ext cx="6603683" cy="510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Fungsi Utama &amp; Keunggulan Git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93790" y="1663303"/>
            <a:ext cx="6429494" cy="1943457"/>
          </a:xfrm>
          <a:prstGeom prst="roundRect">
            <a:avLst>
              <a:gd name="adj" fmla="val 9454"/>
            </a:avLst>
          </a:prstGeom>
          <a:solidFill>
            <a:srgbClr val="E8F3E8"/>
          </a:solidFill>
          <a:ln/>
        </p:spPr>
      </p:sp>
      <p:sp>
        <p:nvSpPr>
          <p:cNvPr id="4" name="Shape 2"/>
          <p:cNvSpPr/>
          <p:nvPr/>
        </p:nvSpPr>
        <p:spPr>
          <a:xfrm>
            <a:off x="997863" y="186737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438951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66217" y="2035731"/>
            <a:ext cx="275511" cy="27551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7863" y="2663428"/>
            <a:ext cx="2566035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Melacak Perubahan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97863" y="3092410"/>
            <a:ext cx="6021348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Memantau setiap modifikasi pada file proyek.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06997" y="1663303"/>
            <a:ext cx="6429613" cy="1943457"/>
          </a:xfrm>
          <a:prstGeom prst="roundRect">
            <a:avLst>
              <a:gd name="adj" fmla="val 9454"/>
            </a:avLst>
          </a:prstGeom>
          <a:solidFill>
            <a:srgbClr val="E8F3E8"/>
          </a:solidFill>
          <a:ln/>
        </p:spPr>
      </p:sp>
      <p:sp>
        <p:nvSpPr>
          <p:cNvPr id="9" name="Shape 6"/>
          <p:cNvSpPr/>
          <p:nvPr/>
        </p:nvSpPr>
        <p:spPr>
          <a:xfrm>
            <a:off x="7611070" y="186737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438951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9425" y="2035731"/>
            <a:ext cx="275511" cy="27551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11070" y="266342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Kolaborasi Tim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7611070" y="3092410"/>
            <a:ext cx="602146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Memungkinkan banyak developer bekerja bersama.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793790" y="3790474"/>
            <a:ext cx="6429494" cy="1943457"/>
          </a:xfrm>
          <a:prstGeom prst="roundRect">
            <a:avLst>
              <a:gd name="adj" fmla="val 9454"/>
            </a:avLst>
          </a:prstGeom>
          <a:solidFill>
            <a:srgbClr val="E8F3E8"/>
          </a:solidFill>
          <a:ln/>
        </p:spPr>
      </p:sp>
      <p:sp>
        <p:nvSpPr>
          <p:cNvPr id="14" name="Shape 10"/>
          <p:cNvSpPr/>
          <p:nvPr/>
        </p:nvSpPr>
        <p:spPr>
          <a:xfrm>
            <a:off x="997863" y="3994547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438951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66217" y="4162901"/>
            <a:ext cx="275511" cy="27551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97863" y="479059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Rollback Versi</a:t>
            </a:r>
            <a:endParaRPr lang="en-US" sz="2000" dirty="0"/>
          </a:p>
        </p:txBody>
      </p:sp>
      <p:sp>
        <p:nvSpPr>
          <p:cNvPr id="17" name="Text 12"/>
          <p:cNvSpPr/>
          <p:nvPr/>
        </p:nvSpPr>
        <p:spPr>
          <a:xfrm>
            <a:off x="997863" y="5219581"/>
            <a:ext cx="6021348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Kembali ke versi sebelumnya dengan mudah.</a:t>
            </a:r>
            <a:endParaRPr lang="en-US" sz="1600" dirty="0"/>
          </a:p>
        </p:txBody>
      </p:sp>
      <p:sp>
        <p:nvSpPr>
          <p:cNvPr id="18" name="Shape 13"/>
          <p:cNvSpPr/>
          <p:nvPr/>
        </p:nvSpPr>
        <p:spPr>
          <a:xfrm>
            <a:off x="7406997" y="3790474"/>
            <a:ext cx="6429613" cy="1943457"/>
          </a:xfrm>
          <a:prstGeom prst="roundRect">
            <a:avLst>
              <a:gd name="adj" fmla="val 9454"/>
            </a:avLst>
          </a:prstGeom>
          <a:solidFill>
            <a:srgbClr val="E8F3E8"/>
          </a:solidFill>
          <a:ln/>
        </p:spPr>
      </p:sp>
      <p:sp>
        <p:nvSpPr>
          <p:cNvPr id="19" name="Shape 14"/>
          <p:cNvSpPr/>
          <p:nvPr/>
        </p:nvSpPr>
        <p:spPr>
          <a:xfrm>
            <a:off x="7611070" y="3994547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438951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79425" y="4162901"/>
            <a:ext cx="275511" cy="275511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11070" y="479059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Branching &amp; Merge</a:t>
            </a:r>
            <a:endParaRPr lang="en-US" sz="2000" dirty="0"/>
          </a:p>
        </p:txBody>
      </p:sp>
      <p:sp>
        <p:nvSpPr>
          <p:cNvPr id="22" name="Text 16"/>
          <p:cNvSpPr/>
          <p:nvPr/>
        </p:nvSpPr>
        <p:spPr>
          <a:xfrm>
            <a:off x="7611070" y="5219581"/>
            <a:ext cx="602146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Mengelola alur kerja pengembangan yang kompleks.</a:t>
            </a:r>
            <a:endParaRPr lang="en-US" sz="1600" dirty="0"/>
          </a:p>
        </p:txBody>
      </p:sp>
      <p:sp>
        <p:nvSpPr>
          <p:cNvPr id="23" name="Shape 17"/>
          <p:cNvSpPr/>
          <p:nvPr/>
        </p:nvSpPr>
        <p:spPr>
          <a:xfrm>
            <a:off x="793790" y="5940623"/>
            <a:ext cx="4225052" cy="1503402"/>
          </a:xfrm>
          <a:prstGeom prst="roundRect">
            <a:avLst>
              <a:gd name="adj" fmla="val 729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70930" y="5940623"/>
            <a:ext cx="91440" cy="1503402"/>
          </a:xfrm>
          <a:prstGeom prst="roundRect">
            <a:avLst>
              <a:gd name="adj" fmla="val 200930"/>
            </a:avLst>
          </a:prstGeom>
          <a:solidFill>
            <a:srgbClr val="438951"/>
          </a:solidFill>
          <a:ln/>
        </p:spPr>
      </p:sp>
      <p:sp>
        <p:nvSpPr>
          <p:cNvPr id="25" name="Text 19"/>
          <p:cNvSpPr/>
          <p:nvPr/>
        </p:nvSpPr>
        <p:spPr>
          <a:xfrm>
            <a:off x="1089303" y="616755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Terdistribusi</a:t>
            </a:r>
            <a:endParaRPr lang="en-US" sz="2000" dirty="0"/>
          </a:p>
        </p:txBody>
      </p:sp>
      <p:sp>
        <p:nvSpPr>
          <p:cNvPr id="26" name="Text 20"/>
          <p:cNvSpPr/>
          <p:nvPr/>
        </p:nvSpPr>
        <p:spPr>
          <a:xfrm>
            <a:off x="1089303" y="6596539"/>
            <a:ext cx="3702606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Setiap developer memiliki salinan penuh repositori.</a:t>
            </a:r>
            <a:endParaRPr lang="en-US" sz="1600" dirty="0"/>
          </a:p>
        </p:txBody>
      </p:sp>
      <p:sp>
        <p:nvSpPr>
          <p:cNvPr id="27" name="Shape 21"/>
          <p:cNvSpPr/>
          <p:nvPr/>
        </p:nvSpPr>
        <p:spPr>
          <a:xfrm>
            <a:off x="5202555" y="5940623"/>
            <a:ext cx="4225171" cy="1503402"/>
          </a:xfrm>
          <a:prstGeom prst="roundRect">
            <a:avLst>
              <a:gd name="adj" fmla="val 729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28" name="Shape 22"/>
          <p:cNvSpPr/>
          <p:nvPr/>
        </p:nvSpPr>
        <p:spPr>
          <a:xfrm>
            <a:off x="5179695" y="5940623"/>
            <a:ext cx="91440" cy="1503402"/>
          </a:xfrm>
          <a:prstGeom prst="roundRect">
            <a:avLst>
              <a:gd name="adj" fmla="val 200930"/>
            </a:avLst>
          </a:prstGeom>
          <a:solidFill>
            <a:srgbClr val="438951"/>
          </a:solidFill>
          <a:ln/>
        </p:spPr>
      </p:sp>
      <p:sp>
        <p:nvSpPr>
          <p:cNvPr id="29" name="Text 23"/>
          <p:cNvSpPr/>
          <p:nvPr/>
        </p:nvSpPr>
        <p:spPr>
          <a:xfrm>
            <a:off x="5498068" y="616755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Cepat</a:t>
            </a:r>
            <a:endParaRPr lang="en-US" sz="2000" dirty="0"/>
          </a:p>
        </p:txBody>
      </p:sp>
      <p:sp>
        <p:nvSpPr>
          <p:cNvPr id="30" name="Text 24"/>
          <p:cNvSpPr/>
          <p:nvPr/>
        </p:nvSpPr>
        <p:spPr>
          <a:xfrm>
            <a:off x="5498068" y="6596539"/>
            <a:ext cx="3702725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Operasi lokal tidak bergantung pada koneksi internet.</a:t>
            </a:r>
            <a:endParaRPr lang="en-US" sz="1600" dirty="0"/>
          </a:p>
        </p:txBody>
      </p:sp>
      <p:sp>
        <p:nvSpPr>
          <p:cNvPr id="31" name="Shape 25"/>
          <p:cNvSpPr/>
          <p:nvPr/>
        </p:nvSpPr>
        <p:spPr>
          <a:xfrm>
            <a:off x="9611439" y="5940623"/>
            <a:ext cx="4225171" cy="1503402"/>
          </a:xfrm>
          <a:prstGeom prst="roundRect">
            <a:avLst>
              <a:gd name="adj" fmla="val 729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32" name="Shape 26"/>
          <p:cNvSpPr/>
          <p:nvPr/>
        </p:nvSpPr>
        <p:spPr>
          <a:xfrm>
            <a:off x="9588579" y="5940623"/>
            <a:ext cx="91440" cy="1503402"/>
          </a:xfrm>
          <a:prstGeom prst="roundRect">
            <a:avLst>
              <a:gd name="adj" fmla="val 200930"/>
            </a:avLst>
          </a:prstGeom>
          <a:solidFill>
            <a:srgbClr val="438951"/>
          </a:solidFill>
          <a:ln/>
        </p:spPr>
      </p:sp>
      <p:sp>
        <p:nvSpPr>
          <p:cNvPr id="33" name="Text 27"/>
          <p:cNvSpPr/>
          <p:nvPr/>
        </p:nvSpPr>
        <p:spPr>
          <a:xfrm>
            <a:off x="9906953" y="616755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Aman</a:t>
            </a:r>
            <a:endParaRPr lang="en-US" sz="2000" dirty="0"/>
          </a:p>
        </p:txBody>
      </p:sp>
      <p:sp>
        <p:nvSpPr>
          <p:cNvPr id="34" name="Text 28"/>
          <p:cNvSpPr/>
          <p:nvPr/>
        </p:nvSpPr>
        <p:spPr>
          <a:xfrm>
            <a:off x="9906953" y="6596539"/>
            <a:ext cx="3702725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Semua perubahan disimpan dengan hash SHA-1.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00347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Persiapan Lingkungan Git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396835" y="878681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Instalasi Git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396835" y="1204674"/>
            <a:ext cx="6780014" cy="378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Linux: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apt install git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(Ubuntu/Debian) 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pacman -S git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(Arch Linux)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684853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Windows/Mac: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Unduh installer dari </a:t>
            </a:r>
            <a:pPr algn="l" indent="0" marL="0">
              <a:lnSpc>
                <a:spcPts val="1400"/>
              </a:lnSpc>
              <a:buNone/>
            </a:pPr>
            <a:r>
              <a:rPr lang="en-US" sz="850" u="sng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git-scm.com</a:t>
            </a:r>
            <a:endParaRPr lang="en-US" sz="8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1993821"/>
            <a:ext cx="6780014" cy="678001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61171" y="878681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Konfigurasi Git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7461171" y="1218843"/>
            <a:ext cx="6780014" cy="714375"/>
          </a:xfrm>
          <a:prstGeom prst="roundRect">
            <a:avLst>
              <a:gd name="adj" fmla="val 14288"/>
            </a:avLst>
          </a:prstGeom>
          <a:solidFill>
            <a:srgbClr val="EDF2ED"/>
          </a:solidFill>
          <a:ln/>
        </p:spPr>
      </p:sp>
      <p:sp>
        <p:nvSpPr>
          <p:cNvPr id="9" name="Shape 6"/>
          <p:cNvSpPr/>
          <p:nvPr/>
        </p:nvSpPr>
        <p:spPr>
          <a:xfrm>
            <a:off x="7455575" y="1218843"/>
            <a:ext cx="6791206" cy="714375"/>
          </a:xfrm>
          <a:prstGeom prst="roundRect">
            <a:avLst>
              <a:gd name="adj" fmla="val 2381"/>
            </a:avLst>
          </a:prstGeom>
          <a:solidFill>
            <a:srgbClr val="EDF2ED"/>
          </a:solidFill>
          <a:ln/>
        </p:spPr>
      </p:sp>
      <p:sp>
        <p:nvSpPr>
          <p:cNvPr id="10" name="Text 7"/>
          <p:cNvSpPr/>
          <p:nvPr/>
        </p:nvSpPr>
        <p:spPr>
          <a:xfrm>
            <a:off x="7568922" y="1303853"/>
            <a:ext cx="656451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config --global user.name "Nama Kamu"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config --global user.email "email@domain.com"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config --global core.editor "nano"</a:t>
            </a:r>
            <a:endParaRPr lang="en-US" sz="850" dirty="0"/>
          </a:p>
        </p:txBody>
      </p:sp>
      <p:sp>
        <p:nvSpPr>
          <p:cNvPr id="11" name="Shape 8"/>
          <p:cNvSpPr/>
          <p:nvPr/>
        </p:nvSpPr>
        <p:spPr>
          <a:xfrm>
            <a:off x="7461171" y="2060734"/>
            <a:ext cx="6780014" cy="489466"/>
          </a:xfrm>
          <a:prstGeom prst="roundRect">
            <a:avLst>
              <a:gd name="adj" fmla="val 20854"/>
            </a:avLst>
          </a:prstGeom>
          <a:solidFill>
            <a:srgbClr val="CCE6D1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518" y="2225159"/>
            <a:ext cx="141684" cy="11334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829550" y="2202418"/>
            <a:ext cx="6298287" cy="189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Konfigurasi ini tersimpan di 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.gitconfig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dan memengaruhi semua repositori.</a:t>
            </a:r>
            <a:endParaRPr lang="en-US" sz="85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171" y="2677716"/>
            <a:ext cx="6780014" cy="67800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5781" y="597218"/>
            <a:ext cx="7625239" cy="1084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Membuat &amp; Mengkloning Repositori</a:t>
            </a:r>
            <a:endParaRPr lang="en-US" sz="3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5781" y="2007513"/>
            <a:ext cx="1084898" cy="299739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47610" y="2224445"/>
            <a:ext cx="2817971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Membuat Repo Baru</a:t>
            </a:r>
            <a:endParaRPr lang="en-US" sz="2100" dirty="0"/>
          </a:p>
        </p:txBody>
      </p:sp>
      <p:sp>
        <p:nvSpPr>
          <p:cNvPr id="6" name="Shape 2"/>
          <p:cNvSpPr/>
          <p:nvPr/>
        </p:nvSpPr>
        <p:spPr>
          <a:xfrm>
            <a:off x="7547610" y="2807494"/>
            <a:ext cx="6323409" cy="1366480"/>
          </a:xfrm>
          <a:prstGeom prst="roundRect">
            <a:avLst>
              <a:gd name="adj" fmla="val 14291"/>
            </a:avLst>
          </a:prstGeom>
          <a:solidFill>
            <a:srgbClr val="EDF2ED"/>
          </a:solidFill>
          <a:ln/>
        </p:spPr>
      </p:sp>
      <p:sp>
        <p:nvSpPr>
          <p:cNvPr id="7" name="Shape 3"/>
          <p:cNvSpPr/>
          <p:nvPr/>
        </p:nvSpPr>
        <p:spPr>
          <a:xfrm>
            <a:off x="7536775" y="2807494"/>
            <a:ext cx="6345079" cy="1366480"/>
          </a:xfrm>
          <a:prstGeom prst="roundRect">
            <a:avLst>
              <a:gd name="adj" fmla="val 2382"/>
            </a:avLst>
          </a:prstGeom>
          <a:solidFill>
            <a:srgbClr val="EDF2ED"/>
          </a:solidFill>
          <a:ln/>
        </p:spPr>
      </p:sp>
      <p:sp>
        <p:nvSpPr>
          <p:cNvPr id="8" name="Text 4"/>
          <p:cNvSpPr/>
          <p:nvPr/>
        </p:nvSpPr>
        <p:spPr>
          <a:xfrm>
            <a:off x="7753707" y="2970133"/>
            <a:ext cx="5911215" cy="1041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mkdir proyek-git</a:t>
            </a:r>
            <a:endParaRPr lang="en-US" sz="1700" dirty="0"/>
          </a:p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cd proyek-git</a:t>
            </a:r>
            <a:endParaRPr lang="en-US" sz="1700" dirty="0"/>
          </a:p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init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7547610" y="4418052"/>
            <a:ext cx="6323409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Membuat folder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.git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untuk metadata.</a:t>
            </a:r>
            <a:endParaRPr lang="en-US" sz="17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781" y="5004911"/>
            <a:ext cx="1084898" cy="262747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547610" y="5221843"/>
            <a:ext cx="2712244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Mengkloning Repo</a:t>
            </a:r>
            <a:endParaRPr lang="en-US" sz="2100" dirty="0"/>
          </a:p>
        </p:txBody>
      </p:sp>
      <p:sp>
        <p:nvSpPr>
          <p:cNvPr id="12" name="Shape 7"/>
          <p:cNvSpPr/>
          <p:nvPr/>
        </p:nvSpPr>
        <p:spPr>
          <a:xfrm>
            <a:off x="7547610" y="5804892"/>
            <a:ext cx="6323409" cy="672346"/>
          </a:xfrm>
          <a:prstGeom prst="roundRect">
            <a:avLst>
              <a:gd name="adj" fmla="val 29045"/>
            </a:avLst>
          </a:prstGeom>
          <a:solidFill>
            <a:srgbClr val="EDF2ED"/>
          </a:solidFill>
          <a:ln/>
        </p:spPr>
      </p:sp>
      <p:sp>
        <p:nvSpPr>
          <p:cNvPr id="13" name="Shape 8"/>
          <p:cNvSpPr/>
          <p:nvPr/>
        </p:nvSpPr>
        <p:spPr>
          <a:xfrm>
            <a:off x="7536775" y="5804892"/>
            <a:ext cx="6345079" cy="672346"/>
          </a:xfrm>
          <a:prstGeom prst="roundRect">
            <a:avLst>
              <a:gd name="adj" fmla="val 4841"/>
            </a:avLst>
          </a:prstGeom>
          <a:solidFill>
            <a:srgbClr val="EDF2ED"/>
          </a:solidFill>
          <a:ln/>
        </p:spPr>
      </p:sp>
      <p:sp>
        <p:nvSpPr>
          <p:cNvPr id="14" name="Text 9"/>
          <p:cNvSpPr/>
          <p:nvPr/>
        </p:nvSpPr>
        <p:spPr>
          <a:xfrm>
            <a:off x="7753707" y="5967532"/>
            <a:ext cx="5911215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clone https://github.com/user/repo.git</a:t>
            </a:r>
            <a:endParaRPr lang="en-US" sz="1700" dirty="0"/>
          </a:p>
        </p:txBody>
      </p:sp>
      <p:sp>
        <p:nvSpPr>
          <p:cNvPr id="15" name="Text 10"/>
          <p:cNvSpPr/>
          <p:nvPr/>
        </p:nvSpPr>
        <p:spPr>
          <a:xfrm>
            <a:off x="7547610" y="6721316"/>
            <a:ext cx="6323409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Menyalin seluruh repositori dari server ke lokal, termasuk riwayat commit.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7338"/>
            <a:ext cx="5539264" cy="413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Commit &amp; Push: Workflow Dasar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771644" y="1206698"/>
            <a:ext cx="165259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771644" y="1464826"/>
            <a:ext cx="7600712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6" name="Text 3"/>
          <p:cNvSpPr/>
          <p:nvPr/>
        </p:nvSpPr>
        <p:spPr>
          <a:xfrm>
            <a:off x="771644" y="1593175"/>
            <a:ext cx="2067044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Cek Status File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71644" y="1925955"/>
            <a:ext cx="760071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status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71644" y="2420541"/>
            <a:ext cx="165259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771644" y="2678668"/>
            <a:ext cx="7600712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0" name="Text 7"/>
          <p:cNvSpPr/>
          <p:nvPr/>
        </p:nvSpPr>
        <p:spPr>
          <a:xfrm>
            <a:off x="771644" y="2807018"/>
            <a:ext cx="2390180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Tambahkan ke Staging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71644" y="3139797"/>
            <a:ext cx="760071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add file.txt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771644" y="3634383"/>
            <a:ext cx="165259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771644" y="3892510"/>
            <a:ext cx="7600712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4" name="Text 11"/>
          <p:cNvSpPr/>
          <p:nvPr/>
        </p:nvSpPr>
        <p:spPr>
          <a:xfrm>
            <a:off x="771644" y="4020860"/>
            <a:ext cx="2067044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Simpan Commit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71644" y="4353639"/>
            <a:ext cx="760071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commit -m "Deskripsi"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71644" y="4848225"/>
            <a:ext cx="165259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771644" y="5106353"/>
            <a:ext cx="7600712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8" name="Text 15"/>
          <p:cNvSpPr/>
          <p:nvPr/>
        </p:nvSpPr>
        <p:spPr>
          <a:xfrm>
            <a:off x="771644" y="5234702"/>
            <a:ext cx="2067044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Kirim ke Remote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71644" y="5567482"/>
            <a:ext cx="760071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push origin main</a:t>
            </a: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771644" y="6077545"/>
            <a:ext cx="7600712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Contoh Praktis:</a:t>
            </a:r>
            <a:endParaRPr lang="en-US" sz="1300" dirty="0"/>
          </a:p>
        </p:txBody>
      </p:sp>
      <p:sp>
        <p:nvSpPr>
          <p:cNvPr id="21" name="Shape 18"/>
          <p:cNvSpPr/>
          <p:nvPr/>
        </p:nvSpPr>
        <p:spPr>
          <a:xfrm>
            <a:off x="771644" y="6448425"/>
            <a:ext cx="7600712" cy="1173718"/>
          </a:xfrm>
          <a:prstGeom prst="roundRect">
            <a:avLst>
              <a:gd name="adj" fmla="val 12680"/>
            </a:avLst>
          </a:prstGeom>
          <a:solidFill>
            <a:srgbClr val="EDF2ED"/>
          </a:solidFill>
          <a:ln/>
        </p:spPr>
      </p:sp>
      <p:sp>
        <p:nvSpPr>
          <p:cNvPr id="22" name="Shape 19"/>
          <p:cNvSpPr/>
          <p:nvPr/>
        </p:nvSpPr>
        <p:spPr>
          <a:xfrm>
            <a:off x="763429" y="6448425"/>
            <a:ext cx="7617143" cy="1173718"/>
          </a:xfrm>
          <a:prstGeom prst="roundRect">
            <a:avLst>
              <a:gd name="adj" fmla="val 2113"/>
            </a:avLst>
          </a:prstGeom>
          <a:solidFill>
            <a:srgbClr val="EDF2ED"/>
          </a:solidFill>
          <a:ln/>
        </p:spPr>
      </p:sp>
      <p:sp>
        <p:nvSpPr>
          <p:cNvPr id="23" name="Text 20"/>
          <p:cNvSpPr/>
          <p:nvPr/>
        </p:nvSpPr>
        <p:spPr>
          <a:xfrm>
            <a:off x="928688" y="6572369"/>
            <a:ext cx="7286625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echo "print('Hello Git')" &gt; hello.py</a:t>
            </a:r>
            <a:endParaRPr lang="en-US" sz="1300" dirty="0"/>
          </a:p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add hello.py</a:t>
            </a:r>
            <a:endParaRPr lang="en-US" sz="1300" dirty="0"/>
          </a:p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commit -m "Menambahkan file hello.py"</a:t>
            </a:r>
            <a:endParaRPr lang="en-US" sz="1300" dirty="0"/>
          </a:p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push origin main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56122"/>
            <a:ext cx="659225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Branching, Merge, &amp; Konflik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2263259"/>
            <a:ext cx="3664744" cy="2713553"/>
          </a:xfrm>
          <a:prstGeom prst="roundRect">
            <a:avLst>
              <a:gd name="adj" fmla="val 20062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490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Branching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980492"/>
            <a:ext cx="321111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checkout -b fitur-login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3502343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Membuat cabang baru untuk fitur spesifik, memudahkan eksperimen.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263259"/>
            <a:ext cx="3664863" cy="2713553"/>
          </a:xfrm>
          <a:prstGeom prst="roundRect">
            <a:avLst>
              <a:gd name="adj" fmla="val 20062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4912162" y="2490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Merge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2162" y="2980492"/>
            <a:ext cx="321123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checkout main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12162" y="3502343"/>
            <a:ext cx="321123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merge fitur-login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912162" y="4024193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Menggabungkan cabang fitur ke cabang utama.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203627"/>
            <a:ext cx="7556421" cy="1669852"/>
          </a:xfrm>
          <a:prstGeom prst="roundRect">
            <a:avLst>
              <a:gd name="adj" fmla="val 32601"/>
            </a:avLst>
          </a:prstGeom>
          <a:solidFill>
            <a:srgbClr val="E8F3E8"/>
          </a:solidFill>
          <a:ln/>
        </p:spPr>
      </p:sp>
      <p:sp>
        <p:nvSpPr>
          <p:cNvPr id="14" name="Text 11"/>
          <p:cNvSpPr/>
          <p:nvPr/>
        </p:nvSpPr>
        <p:spPr>
          <a:xfrm>
            <a:off x="1020604" y="5430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Konflik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0604" y="5920859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Terjadi jika dua cabang mengubah baris yang sama. Harus diselesaikan manual.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850"/>
            <a:ext cx="597705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Reset, Revert, &amp; Checkout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299454"/>
            <a:ext cx="13042821" cy="2034778"/>
          </a:xfrm>
          <a:prstGeom prst="roundRect">
            <a:avLst>
              <a:gd name="adj" fmla="val 1003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307074"/>
            <a:ext cx="13027581" cy="6731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2450783"/>
            <a:ext cx="345078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reset --hard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940379" y="2450783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Menghapus commit lokal, mengubah HEAD.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2980253"/>
            <a:ext cx="13027581" cy="6731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343" y="3123962"/>
            <a:ext cx="345078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revert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940379" y="3123962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Membuat commit baru untuk membatalkan perubahan.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3653433"/>
            <a:ext cx="13027581" cy="6731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343" y="3797141"/>
            <a:ext cx="345078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checkout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4940379" y="3797141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Mengembalikan file atau berpindah commit.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4816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Contoh Reset: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793790" y="5425678"/>
            <a:ext cx="6244709" cy="702945"/>
          </a:xfrm>
          <a:prstGeom prst="roundRect">
            <a:avLst>
              <a:gd name="adj" fmla="val 29041"/>
            </a:avLst>
          </a:prstGeom>
          <a:solidFill>
            <a:srgbClr val="EDF2ED"/>
          </a:solidFill>
          <a:ln/>
        </p:spPr>
      </p:sp>
      <p:sp>
        <p:nvSpPr>
          <p:cNvPr id="15" name="Shape 13"/>
          <p:cNvSpPr/>
          <p:nvPr/>
        </p:nvSpPr>
        <p:spPr>
          <a:xfrm>
            <a:off x="782479" y="5425678"/>
            <a:ext cx="6267331" cy="702945"/>
          </a:xfrm>
          <a:prstGeom prst="roundRect">
            <a:avLst>
              <a:gd name="adj" fmla="val 4840"/>
            </a:avLst>
          </a:prstGeom>
          <a:solidFill>
            <a:srgbClr val="EDF2ED"/>
          </a:solidFill>
          <a:ln/>
        </p:spPr>
      </p:sp>
      <p:sp>
        <p:nvSpPr>
          <p:cNvPr id="16" name="Text 14"/>
          <p:cNvSpPr/>
          <p:nvPr/>
        </p:nvSpPr>
        <p:spPr>
          <a:xfrm>
            <a:off x="1009293" y="5595699"/>
            <a:ext cx="58137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reset --hard HEAD~1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3837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Kembali satu commit.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9521" y="4816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Contoh Revert:</a:t>
            </a:r>
            <a:endParaRPr lang="en-US" sz="2200" dirty="0"/>
          </a:p>
        </p:txBody>
      </p:sp>
      <p:sp>
        <p:nvSpPr>
          <p:cNvPr id="19" name="Shape 17"/>
          <p:cNvSpPr/>
          <p:nvPr/>
        </p:nvSpPr>
        <p:spPr>
          <a:xfrm>
            <a:off x="7599521" y="5425678"/>
            <a:ext cx="6244709" cy="702945"/>
          </a:xfrm>
          <a:prstGeom prst="roundRect">
            <a:avLst>
              <a:gd name="adj" fmla="val 29041"/>
            </a:avLst>
          </a:prstGeom>
          <a:solidFill>
            <a:srgbClr val="EDF2ED"/>
          </a:solidFill>
          <a:ln/>
        </p:spPr>
      </p:sp>
      <p:sp>
        <p:nvSpPr>
          <p:cNvPr id="20" name="Shape 18"/>
          <p:cNvSpPr/>
          <p:nvPr/>
        </p:nvSpPr>
        <p:spPr>
          <a:xfrm>
            <a:off x="7588210" y="5425678"/>
            <a:ext cx="6267331" cy="702945"/>
          </a:xfrm>
          <a:prstGeom prst="roundRect">
            <a:avLst>
              <a:gd name="adj" fmla="val 4840"/>
            </a:avLst>
          </a:prstGeom>
          <a:solidFill>
            <a:srgbClr val="EDF2ED"/>
          </a:solidFill>
          <a:ln/>
        </p:spPr>
      </p:sp>
      <p:sp>
        <p:nvSpPr>
          <p:cNvPr id="21" name="Text 19"/>
          <p:cNvSpPr/>
          <p:nvPr/>
        </p:nvSpPr>
        <p:spPr>
          <a:xfrm>
            <a:off x="7815024" y="5595699"/>
            <a:ext cx="58137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revert 1a2b3c4d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99521" y="63837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Membatalkan commit spesifik.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12188"/>
            <a:ext cx="564082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Menggunakan .gitignore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219325"/>
            <a:ext cx="7556421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File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.gitignore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berfungsi untuk mengabaikan file yang tidak ingin dilacak Git.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223141"/>
            <a:ext cx="7556421" cy="1428750"/>
          </a:xfrm>
          <a:prstGeom prst="roundRect">
            <a:avLst>
              <a:gd name="adj" fmla="val 14288"/>
            </a:avLst>
          </a:prstGeom>
          <a:solidFill>
            <a:srgbClr val="EDF2ED"/>
          </a:solidFill>
          <a:ln/>
        </p:spPr>
      </p:sp>
      <p:sp>
        <p:nvSpPr>
          <p:cNvPr id="6" name="Shape 3"/>
          <p:cNvSpPr/>
          <p:nvPr/>
        </p:nvSpPr>
        <p:spPr>
          <a:xfrm>
            <a:off x="6268879" y="3223141"/>
            <a:ext cx="7579043" cy="1428750"/>
          </a:xfrm>
          <a:prstGeom prst="roundRect">
            <a:avLst>
              <a:gd name="adj" fmla="val 2381"/>
            </a:avLst>
          </a:prstGeom>
          <a:solidFill>
            <a:srgbClr val="EDF2ED"/>
          </a:solidFill>
          <a:ln/>
        </p:spPr>
      </p:sp>
      <p:sp>
        <p:nvSpPr>
          <p:cNvPr id="7" name="Text 4"/>
          <p:cNvSpPr/>
          <p:nvPr/>
        </p:nvSpPr>
        <p:spPr>
          <a:xfrm>
            <a:off x="6495693" y="3393162"/>
            <a:ext cx="71254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*.log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node_modules/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secret.txt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02753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38951"/>
          </a:solidFill>
          <a:ln/>
        </p:spPr>
      </p:sp>
      <p:sp>
        <p:nvSpPr>
          <p:cNvPr id="9" name="Text 6"/>
          <p:cNvSpPr/>
          <p:nvPr/>
        </p:nvSpPr>
        <p:spPr>
          <a:xfrm>
            <a:off x="6620351" y="49070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Tips: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6280190" y="583977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38951"/>
          </a:solidFill>
          <a:ln/>
        </p:spPr>
      </p:sp>
      <p:sp>
        <p:nvSpPr>
          <p:cNvPr id="11" name="Text 8"/>
          <p:cNvSpPr/>
          <p:nvPr/>
        </p:nvSpPr>
        <p:spPr>
          <a:xfrm>
            <a:off x="6620351" y="5715000"/>
            <a:ext cx="721625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Selalu buat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.gitignore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di awal proyek.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67916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38951"/>
          </a:solidFill>
          <a:ln/>
        </p:spPr>
      </p:sp>
      <p:sp>
        <p:nvSpPr>
          <p:cNvPr id="13" name="Text 10"/>
          <p:cNvSpPr/>
          <p:nvPr/>
        </p:nvSpPr>
        <p:spPr>
          <a:xfrm>
            <a:off x="6620351" y="6554391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Hindari commit file sensitif seperti password atau API key.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7946"/>
            <a:ext cx="499288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Tips Praktis &amp; Best Practices</a:t>
            </a:r>
            <a:endParaRPr lang="en-US" sz="2650" dirty="0"/>
          </a:p>
        </p:txBody>
      </p:sp>
      <p:sp>
        <p:nvSpPr>
          <p:cNvPr id="4" name="Shape 1"/>
          <p:cNvSpPr/>
          <p:nvPr/>
        </p:nvSpPr>
        <p:spPr>
          <a:xfrm>
            <a:off x="6280190" y="1579721"/>
            <a:ext cx="7556421" cy="1198483"/>
          </a:xfrm>
          <a:prstGeom prst="roundRect">
            <a:avLst>
              <a:gd name="adj" fmla="val 9156"/>
            </a:avLst>
          </a:prstGeom>
          <a:solidFill>
            <a:srgbClr val="FAFFFA"/>
          </a:solidFill>
          <a:ln/>
        </p:spPr>
      </p:sp>
      <p:sp>
        <p:nvSpPr>
          <p:cNvPr id="5" name="Shape 2"/>
          <p:cNvSpPr/>
          <p:nvPr/>
        </p:nvSpPr>
        <p:spPr>
          <a:xfrm>
            <a:off x="6280190" y="1556861"/>
            <a:ext cx="7556421" cy="91440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6" name="Shape 3"/>
          <p:cNvSpPr/>
          <p:nvPr/>
        </p:nvSpPr>
        <p:spPr>
          <a:xfrm>
            <a:off x="9803249" y="1324570"/>
            <a:ext cx="510302" cy="510302"/>
          </a:xfrm>
          <a:prstGeom prst="roundRect">
            <a:avLst>
              <a:gd name="adj" fmla="val 179188"/>
            </a:avLst>
          </a:prstGeom>
          <a:solidFill>
            <a:srgbClr val="438951"/>
          </a:solidFill>
          <a:ln/>
        </p:spPr>
      </p:sp>
      <p:sp>
        <p:nvSpPr>
          <p:cNvPr id="7" name="Text 4"/>
          <p:cNvSpPr/>
          <p:nvPr/>
        </p:nvSpPr>
        <p:spPr>
          <a:xfrm>
            <a:off x="9956363" y="1452086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473071" y="200501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Commit Sering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473071" y="2347198"/>
            <a:ext cx="717065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Dengan pesan yang jelas dan deskriptif.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6280190" y="3160871"/>
            <a:ext cx="7556421" cy="1198483"/>
          </a:xfrm>
          <a:prstGeom prst="roundRect">
            <a:avLst>
              <a:gd name="adj" fmla="val 9156"/>
            </a:avLst>
          </a:prstGeom>
          <a:solidFill>
            <a:srgbClr val="FAFFFA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3138011"/>
            <a:ext cx="7556421" cy="91440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2" name="Shape 9"/>
          <p:cNvSpPr/>
          <p:nvPr/>
        </p:nvSpPr>
        <p:spPr>
          <a:xfrm>
            <a:off x="9803249" y="2905720"/>
            <a:ext cx="510302" cy="510302"/>
          </a:xfrm>
          <a:prstGeom prst="roundRect">
            <a:avLst>
              <a:gd name="adj" fmla="val 179188"/>
            </a:avLst>
          </a:prstGeom>
          <a:solidFill>
            <a:srgbClr val="438951"/>
          </a:solidFill>
          <a:ln/>
        </p:spPr>
      </p:sp>
      <p:sp>
        <p:nvSpPr>
          <p:cNvPr id="13" name="Text 10"/>
          <p:cNvSpPr/>
          <p:nvPr/>
        </p:nvSpPr>
        <p:spPr>
          <a:xfrm>
            <a:off x="9956363" y="3033236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473071" y="3586162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Gunakan Branch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6473071" y="3928348"/>
            <a:ext cx="717065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Untuk setiap fitur atau perbaikan bug.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6280190" y="4742021"/>
            <a:ext cx="7556421" cy="1198483"/>
          </a:xfrm>
          <a:prstGeom prst="roundRect">
            <a:avLst>
              <a:gd name="adj" fmla="val 9156"/>
            </a:avLst>
          </a:prstGeom>
          <a:solidFill>
            <a:srgbClr val="FAFFFA"/>
          </a:solidFill>
          <a:ln/>
        </p:spPr>
      </p:sp>
      <p:sp>
        <p:nvSpPr>
          <p:cNvPr id="17" name="Shape 14"/>
          <p:cNvSpPr/>
          <p:nvPr/>
        </p:nvSpPr>
        <p:spPr>
          <a:xfrm>
            <a:off x="6280190" y="4719161"/>
            <a:ext cx="7556421" cy="91440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8" name="Shape 15"/>
          <p:cNvSpPr/>
          <p:nvPr/>
        </p:nvSpPr>
        <p:spPr>
          <a:xfrm>
            <a:off x="9803249" y="4486870"/>
            <a:ext cx="510302" cy="510302"/>
          </a:xfrm>
          <a:prstGeom prst="roundRect">
            <a:avLst>
              <a:gd name="adj" fmla="val 179188"/>
            </a:avLst>
          </a:prstGeom>
          <a:solidFill>
            <a:srgbClr val="438951"/>
          </a:solidFill>
          <a:ln/>
        </p:spPr>
      </p:sp>
      <p:sp>
        <p:nvSpPr>
          <p:cNvPr id="19" name="Text 16"/>
          <p:cNvSpPr/>
          <p:nvPr/>
        </p:nvSpPr>
        <p:spPr>
          <a:xfrm>
            <a:off x="9956363" y="4614386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473071" y="516731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Merge Hati-hati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6473071" y="5509498"/>
            <a:ext cx="717065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Selesaikan konflik segera dan teliti.</a:t>
            </a:r>
            <a:endParaRPr lang="en-US" sz="1300" dirty="0"/>
          </a:p>
        </p:txBody>
      </p:sp>
      <p:sp>
        <p:nvSpPr>
          <p:cNvPr id="22" name="Shape 19"/>
          <p:cNvSpPr/>
          <p:nvPr/>
        </p:nvSpPr>
        <p:spPr>
          <a:xfrm>
            <a:off x="6280190" y="6323171"/>
            <a:ext cx="7556421" cy="1198483"/>
          </a:xfrm>
          <a:prstGeom prst="roundRect">
            <a:avLst>
              <a:gd name="adj" fmla="val 9156"/>
            </a:avLst>
          </a:prstGeom>
          <a:solidFill>
            <a:srgbClr val="FAFFFA"/>
          </a:solidFill>
          <a:ln/>
        </p:spPr>
      </p:sp>
      <p:sp>
        <p:nvSpPr>
          <p:cNvPr id="23" name="Shape 20"/>
          <p:cNvSpPr/>
          <p:nvPr/>
        </p:nvSpPr>
        <p:spPr>
          <a:xfrm>
            <a:off x="6280190" y="6300311"/>
            <a:ext cx="7556421" cy="91440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24" name="Shape 21"/>
          <p:cNvSpPr/>
          <p:nvPr/>
        </p:nvSpPr>
        <p:spPr>
          <a:xfrm>
            <a:off x="9803249" y="6068020"/>
            <a:ext cx="510302" cy="510302"/>
          </a:xfrm>
          <a:prstGeom prst="roundRect">
            <a:avLst>
              <a:gd name="adj" fmla="val 179188"/>
            </a:avLst>
          </a:prstGeom>
          <a:solidFill>
            <a:srgbClr val="438951"/>
          </a:solidFill>
          <a:ln/>
        </p:spPr>
      </p:sp>
      <p:sp>
        <p:nvSpPr>
          <p:cNvPr id="25" name="Text 22"/>
          <p:cNvSpPr/>
          <p:nvPr/>
        </p:nvSpPr>
        <p:spPr>
          <a:xfrm>
            <a:off x="9956363" y="6195536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473071" y="674846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Backup Remote</a:t>
            </a:r>
            <a:endParaRPr lang="en-US" sz="1650" dirty="0"/>
          </a:p>
        </p:txBody>
      </p:sp>
      <p:sp>
        <p:nvSpPr>
          <p:cNvPr id="27" name="Text 24"/>
          <p:cNvSpPr/>
          <p:nvPr/>
        </p:nvSpPr>
        <p:spPr>
          <a:xfrm>
            <a:off x="6473071" y="7090648"/>
            <a:ext cx="717065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Selalu pastikan repositori remote terbackup.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2026-01-24T01:59:12Z</dcterms:created>
  <dcterms:modified xsi:type="dcterms:W3CDTF">2026-01-24T01:59:12Z</dcterms:modified>
</cp:coreProperties>
</file>